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1" r:id="rId2"/>
  </p:sldMasterIdLst>
  <p:notesMasterIdLst>
    <p:notesMasterId r:id="rId9"/>
  </p:notesMasterIdLst>
  <p:handoutMasterIdLst>
    <p:handoutMasterId r:id="rId10"/>
  </p:handoutMasterIdLst>
  <p:sldIdLst>
    <p:sldId id="269" r:id="rId3"/>
    <p:sldId id="356" r:id="rId4"/>
    <p:sldId id="358" r:id="rId5"/>
    <p:sldId id="359" r:id="rId6"/>
    <p:sldId id="357" r:id="rId7"/>
    <p:sldId id="335" r:id="rId8"/>
  </p:sldIdLst>
  <p:sldSz cx="9906000" cy="6858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B21"/>
    <a:srgbClr val="FFFF66"/>
    <a:srgbClr val="0066FF"/>
    <a:srgbClr val="080808"/>
    <a:srgbClr val="FF3300"/>
    <a:srgbClr val="5F5F5F"/>
    <a:srgbClr val="0087DC"/>
    <a:srgbClr val="28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5390" autoAdjust="0"/>
  </p:normalViewPr>
  <p:slideViewPr>
    <p:cSldViewPr snapToGrid="0">
      <p:cViewPr varScale="1">
        <p:scale>
          <a:sx n="110" d="100"/>
          <a:sy n="110" d="100"/>
        </p:scale>
        <p:origin x="-151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1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A88DD6-5287-459F-B7DB-47CDD854D959}" type="datetimeFigureOut">
              <a:rPr lang="zh-TW" altLang="en-US"/>
              <a:pPr>
                <a:defRPr/>
              </a:pPr>
              <a:t>2016/8/8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272D42-1CA9-4BF2-AE00-379428F2F0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104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3B5F8E-AF10-44AE-9F27-F69ED37D3333}" type="datetimeFigureOut">
              <a:rPr lang="zh-TW" altLang="en-US"/>
              <a:pPr>
                <a:defRPr/>
              </a:pPr>
              <a:t>2016/8/8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9EA71C-0C97-4E4E-B7F4-C8A2F9F2EF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5597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5891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28846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04075" y="404813"/>
            <a:ext cx="2141538" cy="25923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76288" y="404813"/>
            <a:ext cx="6275387" cy="25923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19334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33375"/>
            <a:ext cx="15113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10"/>
          <p:cNvSpPr txBox="1">
            <a:spLocks noChangeArrowheads="1"/>
          </p:cNvSpPr>
          <p:nvPr userDrawn="1"/>
        </p:nvSpPr>
        <p:spPr bwMode="auto">
          <a:xfrm>
            <a:off x="258763" y="6569075"/>
            <a:ext cx="1792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1000" smtClean="0">
                <a:solidFill>
                  <a:srgbClr val="4D4D4D"/>
                </a:solidFill>
                <a:cs typeface="Arial" charset="0"/>
              </a:rPr>
              <a:t>Delta Confidential</a:t>
            </a:r>
            <a:endParaRPr kumimoji="0" lang="zh-TW" altLang="en-US" sz="1000" smtClean="0">
              <a:solidFill>
                <a:srgbClr val="4D4D4D"/>
              </a:solidFill>
              <a:cs typeface="Arial" charset="0"/>
            </a:endParaRPr>
          </a:p>
        </p:txBody>
      </p:sp>
      <p:sp>
        <p:nvSpPr>
          <p:cNvPr id="9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4728" y="1988840"/>
            <a:ext cx="7056784" cy="3888432"/>
          </a:xfrm>
        </p:spPr>
        <p:txBody>
          <a:bodyPr>
            <a:normAutofit/>
          </a:bodyPr>
          <a:lstStyle>
            <a:lvl1pPr marL="285750" indent="-285750">
              <a:lnSpc>
                <a:spcPts val="1800"/>
              </a:lnSpc>
              <a:spcBef>
                <a:spcPts val="2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>
                <a:solidFill>
                  <a:schemeClr val="tx1"/>
                </a:solidFill>
              </a:defRPr>
            </a:lvl2pPr>
            <a:lvl3pPr marL="914400" indent="0">
              <a:buNone/>
              <a:defRPr sz="2800">
                <a:solidFill>
                  <a:schemeClr val="tx1"/>
                </a:solidFill>
              </a:defRPr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0" name="標題 1"/>
          <p:cNvSpPr>
            <a:spLocks noGrp="1"/>
          </p:cNvSpPr>
          <p:nvPr>
            <p:ph type="ctrTitle"/>
          </p:nvPr>
        </p:nvSpPr>
        <p:spPr>
          <a:xfrm>
            <a:off x="2504728" y="404664"/>
            <a:ext cx="6984776" cy="1224136"/>
          </a:xfr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87D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3938588" y="63087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800B261-E141-471C-9AB2-B1D034FB0C3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633593"/>
      </p:ext>
    </p:extLst>
  </p:cSld>
  <p:clrMapOvr>
    <a:masterClrMapping/>
  </p:clrMapOvr>
  <p:transition spd="med"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back_4 3_ha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50" y="-7938"/>
            <a:ext cx="4779963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742950" y="764704"/>
            <a:ext cx="4990137" cy="4032448"/>
          </a:xfrm>
        </p:spPr>
        <p:txBody>
          <a:bodyPr>
            <a:noAutofit/>
          </a:bodyPr>
          <a:lstStyle>
            <a:lvl1pPr algn="l">
              <a:defRPr sz="3600" baseline="0">
                <a:solidFill>
                  <a:srgbClr val="0087DC"/>
                </a:solidFill>
                <a:latin typeface="+mj-ea"/>
                <a:ea typeface="+mj-ea"/>
                <a:cs typeface="Arial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790003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5032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4757114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76288" y="2349500"/>
            <a:ext cx="4208462" cy="64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37150" y="2349500"/>
            <a:ext cx="4208463" cy="64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40607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2532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04580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1888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587023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27881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776288" y="404813"/>
            <a:ext cx="8569325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2349500"/>
            <a:ext cx="8569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</p:txBody>
      </p:sp>
      <p:pic>
        <p:nvPicPr>
          <p:cNvPr id="1028" name="Picture 10" descr="Cover_4 3_ha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3075"/>
            <a:ext cx="99091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87DC"/>
          </a:solidFill>
          <a:latin typeface="Arial" charset="0"/>
          <a:ea typeface="新細明體" pitchFamily="18" charset="-12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2000">
          <a:solidFill>
            <a:srgbClr val="08080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77850" y="549275"/>
            <a:ext cx="568166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0388" y="5805488"/>
            <a:ext cx="41767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To learn more about Delta, </a:t>
            </a:r>
          </a:p>
          <a:p>
            <a:pPr lvl="0"/>
            <a:r>
              <a:rPr lang="en-US" altLang="zh-TW" smtClean="0"/>
              <a:t>please visit www.deltaww.com</a:t>
            </a: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87DC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7DC"/>
          </a:solidFill>
          <a:latin typeface="Arial" charset="0"/>
          <a:ea typeface="微軟正黑體" pitchFamily="34" charset="-12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rgbClr val="0087D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776288" y="404813"/>
            <a:ext cx="7051675" cy="1658937"/>
          </a:xfrm>
        </p:spPr>
        <p:txBody>
          <a:bodyPr/>
          <a:lstStyle/>
          <a:p>
            <a:pPr algn="ctr" eaLnBrk="1" hangingPunct="1"/>
            <a:r>
              <a:rPr lang="en-US" altLang="zh-TW" smtClean="0"/>
              <a:t>DMCNet M-R </a:t>
            </a:r>
            <a:r>
              <a:rPr lang="zh-TW" altLang="en-US" smtClean="0"/>
              <a:t>接 </a:t>
            </a:r>
            <a:r>
              <a:rPr lang="en-US" altLang="zh-TW" smtClean="0"/>
              <a:t>M-R Slave</a:t>
            </a:r>
            <a:r>
              <a:rPr lang="zh-TW" altLang="en-US" smtClean="0"/>
              <a:t> 說明</a:t>
            </a:r>
            <a:endParaRPr lang="zh-TW" altLang="en-US" b="1" smtClean="0"/>
          </a:p>
        </p:txBody>
      </p:sp>
      <p:sp>
        <p:nvSpPr>
          <p:cNvPr id="512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2216150" y="328613"/>
            <a:ext cx="7416800" cy="723900"/>
          </a:xfrm>
        </p:spPr>
        <p:txBody>
          <a:bodyPr/>
          <a:lstStyle/>
          <a:p>
            <a:pPr algn="l"/>
            <a:r>
              <a:rPr lang="zh-TW" altLang="en-US" sz="2800" smtClean="0">
                <a:cs typeface="Arial" charset="0"/>
              </a:rPr>
              <a:t>參數設定 </a:t>
            </a:r>
            <a:r>
              <a:rPr lang="en-US" altLang="zh-TW" sz="2800" smtClean="0">
                <a:cs typeface="Arial" charset="0"/>
              </a:rPr>
              <a:t>(P3-32)</a:t>
            </a:r>
            <a:endParaRPr lang="zh-TW" altLang="en-US" sz="2800" smtClean="0">
              <a:cs typeface="Arial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774700" y="3267075"/>
            <a:ext cx="7967663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透過 </a:t>
            </a:r>
            <a:r>
              <a:rPr lang="en-US" altLang="zh-TW" sz="2000"/>
              <a:t>P3-32.U </a:t>
            </a:r>
            <a:r>
              <a:rPr lang="zh-TW" altLang="en-US" sz="2000"/>
              <a:t>決定</a:t>
            </a:r>
            <a:r>
              <a:rPr lang="en-US" altLang="zh-TW" sz="2000"/>
              <a:t> M-R </a:t>
            </a:r>
            <a:r>
              <a:rPr lang="zh-TW" altLang="en-US" sz="2000"/>
              <a:t>在</a:t>
            </a:r>
            <a:r>
              <a:rPr lang="en-US" altLang="zh-TW" sz="2000"/>
              <a:t>DMCNet </a:t>
            </a:r>
            <a:r>
              <a:rPr lang="zh-TW" altLang="en-US" sz="2000"/>
              <a:t>的角色</a:t>
            </a:r>
            <a:endParaRPr lang="en-US" altLang="zh-TW" sz="2000"/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主站 </a:t>
            </a:r>
            <a:r>
              <a:rPr lang="en-US" altLang="zh-TW" sz="2000">
                <a:sym typeface="Wingdings" pitchFamily="2" charset="2"/>
              </a:rPr>
              <a:t></a:t>
            </a:r>
            <a:r>
              <a:rPr lang="zh-TW" altLang="en-US" sz="2000">
                <a:sym typeface="Wingdings" pitchFamily="2" charset="2"/>
              </a:rPr>
              <a:t> </a:t>
            </a:r>
            <a:r>
              <a:rPr lang="en-US" altLang="zh-TW" sz="2000"/>
              <a:t>P3-32.U = 0</a:t>
            </a: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從站 </a:t>
            </a:r>
            <a:r>
              <a:rPr lang="en-US" altLang="zh-TW" sz="2000">
                <a:sym typeface="Wingdings" pitchFamily="2" charset="2"/>
              </a:rPr>
              <a:t></a:t>
            </a:r>
            <a:r>
              <a:rPr lang="zh-TW" altLang="en-US" sz="2000">
                <a:sym typeface="Wingdings" pitchFamily="2" charset="2"/>
              </a:rPr>
              <a:t> </a:t>
            </a:r>
            <a:r>
              <a:rPr lang="en-US" altLang="zh-TW" sz="2000">
                <a:sym typeface="Wingdings" pitchFamily="2" charset="2"/>
              </a:rPr>
              <a:t>P3-32.U = 1~12 (</a:t>
            </a:r>
            <a:r>
              <a:rPr lang="zh-TW" altLang="en-US" sz="2000">
                <a:sym typeface="Wingdings" pitchFamily="2" charset="2"/>
              </a:rPr>
              <a:t>從站站號</a:t>
            </a:r>
            <a:r>
              <a:rPr lang="en-US" altLang="zh-TW" sz="2000">
                <a:sym typeface="Wingdings" pitchFamily="2" charset="2"/>
              </a:rPr>
              <a:t>)</a:t>
            </a:r>
            <a:endParaRPr lang="en-US" altLang="zh-TW" sz="2000"/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zh-TW" sz="2400" b="1">
                <a:solidFill>
                  <a:srgbClr val="FF0000"/>
                </a:solidFill>
              </a:rPr>
              <a:t>P3-32.U </a:t>
            </a:r>
            <a:r>
              <a:rPr lang="zh-TW" altLang="en-US" sz="2400" b="1">
                <a:solidFill>
                  <a:srgbClr val="FF0000"/>
                </a:solidFill>
              </a:rPr>
              <a:t>修改後需要上電才生效</a:t>
            </a:r>
            <a:r>
              <a:rPr lang="en-US" altLang="zh-TW" sz="2400" b="1">
                <a:solidFill>
                  <a:srgbClr val="FF0000"/>
                </a:solidFill>
              </a:rPr>
              <a:t>!!!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方案中可以在開機時讀取 </a:t>
            </a:r>
            <a:r>
              <a:rPr lang="en-US" altLang="zh-TW" sz="2000"/>
              <a:t>P3-32.U </a:t>
            </a:r>
            <a:r>
              <a:rPr lang="zh-TW" altLang="en-US" sz="2000"/>
              <a:t>來判斷自己是主站還是從站</a:t>
            </a:r>
            <a:endParaRPr lang="en-US" altLang="zh-TW" sz="200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89000" y="1616075"/>
          <a:ext cx="8047038" cy="101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26"/>
                <a:gridCol w="1364034"/>
                <a:gridCol w="1364034"/>
                <a:gridCol w="4158144"/>
              </a:tblGrid>
              <a:tr h="370957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參數編號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M-R</a:t>
                      </a:r>
                      <a:r>
                        <a:rPr lang="zh-TW" altLang="en-US" sz="1800" dirty="0" smtClean="0"/>
                        <a:t>當主站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M-R</a:t>
                      </a:r>
                      <a:r>
                        <a:rPr lang="zh-TW" altLang="en-US" sz="1800" dirty="0" smtClean="0"/>
                        <a:t>當從站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說明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P3-32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0x0001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0x</a:t>
                      </a:r>
                      <a:r>
                        <a:rPr lang="en-US" altLang="zh-TW" sz="18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TW" sz="1800" dirty="0" smtClean="0"/>
                        <a:t>001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當</a:t>
                      </a:r>
                      <a:r>
                        <a:rPr lang="en-US" altLang="zh-TW" sz="1800" dirty="0" smtClean="0"/>
                        <a:t>M-R </a:t>
                      </a:r>
                      <a:r>
                        <a:rPr lang="zh-TW" altLang="en-US" sz="1800" dirty="0" smtClean="0"/>
                        <a:t>當從站時需要將 </a:t>
                      </a:r>
                      <a:r>
                        <a:rPr lang="en-US" altLang="zh-TW" sz="1800" dirty="0" smtClean="0"/>
                        <a:t>P3-32.U</a:t>
                      </a:r>
                      <a:r>
                        <a:rPr lang="zh-TW" altLang="en-US" sz="1800" dirty="0" smtClean="0"/>
                        <a:t> </a:t>
                      </a:r>
                      <a:r>
                        <a:rPr lang="zh-TW" altLang="en-US" sz="1800" baseline="0" dirty="0" smtClean="0"/>
                        <a:t>設定為</a:t>
                      </a:r>
                      <a:r>
                        <a:rPr lang="en-US" altLang="zh-TW" sz="1800" baseline="0" dirty="0" smtClean="0"/>
                        <a:t>N</a:t>
                      </a:r>
                      <a:r>
                        <a:rPr lang="zh-TW" altLang="en-US" sz="1800" baseline="0" dirty="0" smtClean="0"/>
                        <a:t>，其中 </a:t>
                      </a:r>
                      <a:r>
                        <a:rPr lang="en-US" altLang="zh-TW" sz="1800" baseline="0" dirty="0" smtClean="0"/>
                        <a:t>N</a:t>
                      </a:r>
                      <a:r>
                        <a:rPr lang="zh-TW" altLang="en-US" sz="1800" baseline="0" dirty="0" smtClean="0"/>
                        <a:t> 為 </a:t>
                      </a:r>
                      <a:r>
                        <a:rPr lang="en-US" altLang="zh-TW" sz="1800" baseline="0" dirty="0" err="1" smtClean="0"/>
                        <a:t>DMCNet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zh-TW" altLang="en-US" sz="1800" baseline="0" dirty="0" smtClean="0"/>
                        <a:t>的從站站號</a:t>
                      </a:r>
                      <a:endParaRPr lang="zh-TW" altLang="en-US" sz="1800" dirty="0"/>
                    </a:p>
                  </a:txBody>
                  <a:tcPr marL="91444" marR="91444" marT="45734" marB="45734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2216150" y="328613"/>
            <a:ext cx="7416800" cy="723900"/>
          </a:xfrm>
        </p:spPr>
        <p:txBody>
          <a:bodyPr/>
          <a:lstStyle/>
          <a:p>
            <a:pPr algn="l"/>
            <a:r>
              <a:rPr lang="zh-TW" altLang="en-US" sz="2800" smtClean="0">
                <a:cs typeface="Arial" charset="0"/>
              </a:rPr>
              <a:t>黑話協定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774700" y="1438275"/>
            <a:ext cx="86042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zh-TW" sz="2000"/>
              <a:t>M-R </a:t>
            </a:r>
            <a:r>
              <a:rPr lang="zh-TW" altLang="en-US" sz="2000"/>
              <a:t>與 </a:t>
            </a:r>
            <a:r>
              <a:rPr lang="en-US" altLang="zh-TW" sz="2000"/>
              <a:t>M-R </a:t>
            </a:r>
            <a:r>
              <a:rPr lang="zh-TW" altLang="en-US" sz="2000"/>
              <a:t>連線時並沒有制式的</a:t>
            </a:r>
            <a:r>
              <a:rPr lang="en-US" altLang="zh-TW" sz="2000"/>
              <a:t>DMCNet </a:t>
            </a:r>
            <a:r>
              <a:rPr lang="zh-TW" altLang="en-US" sz="2000"/>
              <a:t>協議，而是根據不同應用需求各自定義要溝通的資料。</a:t>
            </a:r>
            <a:endParaRPr lang="en-US" altLang="zh-TW" sz="2000"/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每個 </a:t>
            </a:r>
            <a:r>
              <a:rPr lang="en-US" altLang="zh-TW" sz="2000"/>
              <a:t>ms DMCnet </a:t>
            </a:r>
            <a:r>
              <a:rPr lang="zh-TW" altLang="en-US" sz="2000"/>
              <a:t>可以溝通 </a:t>
            </a:r>
            <a:r>
              <a:rPr lang="en-US" altLang="zh-TW" sz="2000"/>
              <a:t>8 </a:t>
            </a:r>
            <a:r>
              <a:rPr lang="zh-TW" altLang="en-US" sz="2000"/>
              <a:t>個 </a:t>
            </a:r>
            <a:r>
              <a:rPr lang="en-US" altLang="zh-TW" sz="2000"/>
              <a:t>Word (4</a:t>
            </a:r>
            <a:r>
              <a:rPr lang="zh-TW" altLang="en-US" sz="2000"/>
              <a:t>個</a:t>
            </a:r>
            <a:r>
              <a:rPr lang="en-US" altLang="zh-TW" sz="2000"/>
              <a:t>Long) </a:t>
            </a:r>
            <a:r>
              <a:rPr lang="zh-TW" altLang="en-US" sz="2000"/>
              <a:t>長度的資料記憶體</a:t>
            </a:r>
            <a:endParaRPr lang="en-US" altLang="zh-TW" sz="2000"/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主站傳遞給從站的資料會根據站號放置資料</a:t>
            </a:r>
            <a:endParaRPr lang="en-US" altLang="zh-TW" sz="2000"/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zh-TW" sz="2000"/>
              <a:t>Node1: </a:t>
            </a:r>
            <a:r>
              <a:rPr lang="zh-TW" altLang="en-US" sz="2000"/>
              <a:t>傳送資料</a:t>
            </a:r>
            <a:r>
              <a:rPr lang="en-US" altLang="zh-TW" sz="2000"/>
              <a:t>(Tx) </a:t>
            </a:r>
            <a:r>
              <a:rPr lang="zh-TW" altLang="en-US" sz="2000"/>
              <a:t>放在 </a:t>
            </a:r>
            <a:r>
              <a:rPr lang="en-US" altLang="zh-TW" sz="2000"/>
              <a:t>Y10~Y17</a:t>
            </a:r>
            <a:r>
              <a:rPr lang="zh-TW" altLang="en-US" sz="2000"/>
              <a:t>；接收資料</a:t>
            </a:r>
            <a:r>
              <a:rPr lang="en-US" altLang="zh-TW" sz="2000"/>
              <a:t>(Rx)</a:t>
            </a:r>
            <a:r>
              <a:rPr lang="zh-TW" altLang="en-US" sz="2000"/>
              <a:t>放在 </a:t>
            </a:r>
            <a:r>
              <a:rPr lang="en-US" altLang="zh-TW" sz="2000"/>
              <a:t>X10~X17</a:t>
            </a: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zh-TW" sz="2000"/>
              <a:t>Node2: </a:t>
            </a:r>
            <a:r>
              <a:rPr lang="zh-TW" altLang="en-US" sz="2000"/>
              <a:t>傳送資料</a:t>
            </a:r>
            <a:r>
              <a:rPr lang="en-US" altLang="zh-TW" sz="2000"/>
              <a:t>(Tx) </a:t>
            </a:r>
            <a:r>
              <a:rPr lang="zh-TW" altLang="en-US" sz="2000"/>
              <a:t>放在 </a:t>
            </a:r>
            <a:r>
              <a:rPr lang="en-US" altLang="zh-TW" sz="2000"/>
              <a:t>Y20~Y27</a:t>
            </a:r>
            <a:r>
              <a:rPr lang="zh-TW" altLang="en-US" sz="2000"/>
              <a:t>；接收資料</a:t>
            </a:r>
            <a:r>
              <a:rPr lang="en-US" altLang="zh-TW" sz="2000"/>
              <a:t>(Rx)</a:t>
            </a:r>
            <a:r>
              <a:rPr lang="zh-TW" altLang="en-US" sz="2000"/>
              <a:t>放在 </a:t>
            </a:r>
            <a:r>
              <a:rPr lang="en-US" altLang="zh-TW" sz="2000"/>
              <a:t>X20~X27</a:t>
            </a: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altLang="zh-TW" sz="2000"/>
              <a:t>Node3: </a:t>
            </a:r>
            <a:r>
              <a:rPr lang="zh-TW" altLang="en-US" sz="2000"/>
              <a:t>傳送資料</a:t>
            </a:r>
            <a:r>
              <a:rPr lang="en-US" altLang="zh-TW" sz="2000"/>
              <a:t>(Tx) </a:t>
            </a:r>
            <a:r>
              <a:rPr lang="zh-TW" altLang="en-US" sz="2000"/>
              <a:t>放在 </a:t>
            </a:r>
            <a:r>
              <a:rPr lang="en-US" altLang="zh-TW" sz="2000"/>
              <a:t>Y30~Y37</a:t>
            </a:r>
            <a:r>
              <a:rPr lang="zh-TW" altLang="en-US" sz="2000"/>
              <a:t>；接收資料</a:t>
            </a:r>
            <a:r>
              <a:rPr lang="en-US" altLang="zh-TW" sz="2000"/>
              <a:t>(Rx)</a:t>
            </a:r>
            <a:r>
              <a:rPr lang="zh-TW" altLang="en-US" sz="2000"/>
              <a:t>放在 </a:t>
            </a:r>
            <a:r>
              <a:rPr lang="en-US" altLang="zh-TW" sz="2000"/>
              <a:t>X30~X37</a:t>
            </a: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以下類推</a:t>
            </a:r>
            <a:endParaRPr lang="en-US" altLang="zh-TW" sz="2000"/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sz="2000"/>
              <a:t>從站傳遞給主站的資料，不管任何從站號碼傳遞都是使用 </a:t>
            </a:r>
            <a:r>
              <a:rPr lang="en-US" altLang="zh-TW" sz="2000"/>
              <a:t>Y10~Y17</a:t>
            </a:r>
            <a:r>
              <a:rPr lang="zh-TW" altLang="en-US" sz="2000"/>
              <a:t>；接收都是放到 </a:t>
            </a:r>
            <a:r>
              <a:rPr lang="en-US" altLang="zh-TW" sz="2000"/>
              <a:t>X10~X17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451230" y="199217"/>
            <a:ext cx="5526800" cy="723900"/>
          </a:xfrm>
        </p:spPr>
        <p:txBody>
          <a:bodyPr/>
          <a:lstStyle/>
          <a:p>
            <a:pPr algn="l"/>
            <a:r>
              <a:rPr lang="zh-TW" altLang="en-US" sz="2800" dirty="0" smtClean="0">
                <a:cs typeface="Arial" charset="0"/>
              </a:rPr>
              <a:t>黑話協定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12" y="1027622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03" y="1366568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174" y="1884872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12" y="3819705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03" y="4158651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174" y="4676955"/>
            <a:ext cx="2895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5986731" y="821280"/>
            <a:ext cx="15829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1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7082332" y="1149720"/>
            <a:ext cx="160446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2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8131868" y="1682954"/>
            <a:ext cx="144345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3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5995357" y="3585794"/>
            <a:ext cx="157436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4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082331" y="3927093"/>
            <a:ext cx="160446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5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8131868" y="4448024"/>
            <a:ext cx="144345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從站 </a:t>
            </a:r>
            <a:r>
              <a:rPr lang="en-US" altLang="zh-TW" dirty="0" smtClean="0"/>
              <a:t>Node 6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76" y="74431"/>
            <a:ext cx="1828084" cy="677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文字方塊 22"/>
          <p:cNvSpPr txBox="1"/>
          <p:nvPr/>
        </p:nvSpPr>
        <p:spPr>
          <a:xfrm>
            <a:off x="143772" y="1035144"/>
            <a:ext cx="9747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主站</a:t>
            </a:r>
            <a:endParaRPr lang="en-US" altLang="zh-TW" dirty="0" smtClean="0"/>
          </a:p>
        </p:txBody>
      </p:sp>
      <p:sp>
        <p:nvSpPr>
          <p:cNvPr id="22" name="向右箭號 21"/>
          <p:cNvSpPr/>
          <p:nvPr/>
        </p:nvSpPr>
        <p:spPr>
          <a:xfrm rot="2589697">
            <a:off x="2232266" y="1234826"/>
            <a:ext cx="2606044" cy="150334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右箭號 29"/>
          <p:cNvSpPr/>
          <p:nvPr/>
        </p:nvSpPr>
        <p:spPr>
          <a:xfrm rot="593515">
            <a:off x="2411496" y="2925856"/>
            <a:ext cx="4208379" cy="150331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 rot="2005801">
            <a:off x="2244729" y="4347585"/>
            <a:ext cx="2504989" cy="156750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 rot="604222">
            <a:off x="2517481" y="5094234"/>
            <a:ext cx="3184495" cy="199785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 rot="336226">
            <a:off x="2481493" y="5890557"/>
            <a:ext cx="4208379" cy="187288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 rot="11346093">
            <a:off x="2484463" y="1141604"/>
            <a:ext cx="2369636" cy="167621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 rot="10601711">
            <a:off x="2514988" y="1885030"/>
            <a:ext cx="2998559" cy="167182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右箭號 35"/>
          <p:cNvSpPr/>
          <p:nvPr/>
        </p:nvSpPr>
        <p:spPr>
          <a:xfrm rot="10095481">
            <a:off x="2520385" y="2649873"/>
            <a:ext cx="4117124" cy="135327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向右箭號 28"/>
          <p:cNvSpPr/>
          <p:nvPr/>
        </p:nvSpPr>
        <p:spPr>
          <a:xfrm rot="1128632">
            <a:off x="2379600" y="2078489"/>
            <a:ext cx="3184495" cy="158749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向右箭號 36"/>
          <p:cNvSpPr/>
          <p:nvPr/>
        </p:nvSpPr>
        <p:spPr>
          <a:xfrm rot="11252791">
            <a:off x="2427912" y="4255216"/>
            <a:ext cx="2369636" cy="162789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向右箭號 37"/>
          <p:cNvSpPr/>
          <p:nvPr/>
        </p:nvSpPr>
        <p:spPr>
          <a:xfrm rot="10186256">
            <a:off x="2509477" y="4917027"/>
            <a:ext cx="3235003" cy="163361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向右箭號 39"/>
          <p:cNvSpPr/>
          <p:nvPr/>
        </p:nvSpPr>
        <p:spPr>
          <a:xfrm rot="9824647">
            <a:off x="2464134" y="5801436"/>
            <a:ext cx="4376234" cy="181029"/>
          </a:xfrm>
          <a:prstGeom prst="rightArrow">
            <a:avLst>
              <a:gd name="adj1" fmla="val 50000"/>
              <a:gd name="adj2" fmla="val 1119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690449" y="2293132"/>
            <a:ext cx="1992702" cy="147732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每個從站端都是透過 </a:t>
            </a:r>
            <a:r>
              <a:rPr lang="en-US" altLang="zh-TW" dirty="0" smtClean="0"/>
              <a:t>Y10~Y17 </a:t>
            </a:r>
            <a:r>
              <a:rPr lang="zh-TW" altLang="en-US" dirty="0" smtClean="0"/>
              <a:t>傳送資料給主站，透過 </a:t>
            </a:r>
            <a:r>
              <a:rPr lang="en-US" altLang="zh-TW" dirty="0" smtClean="0"/>
              <a:t>X10~X17 </a:t>
            </a:r>
            <a:r>
              <a:rPr lang="zh-TW" altLang="en-US" dirty="0" smtClean="0"/>
              <a:t>接收主站訊息。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-113037" y="2023149"/>
            <a:ext cx="1622660" cy="34778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100" dirty="0" smtClean="0"/>
              <a:t>主站會根據從站 </a:t>
            </a:r>
            <a:r>
              <a:rPr lang="en-US" altLang="zh-TW" sz="1100" dirty="0" smtClean="0"/>
              <a:t>ID</a:t>
            </a:r>
            <a:r>
              <a:rPr lang="zh-TW" altLang="en-US" sz="1100" dirty="0" smtClean="0"/>
              <a:t> 配置傳遞與接收的記憶體</a:t>
            </a:r>
            <a:r>
              <a:rPr lang="zh-TW" altLang="en-US" sz="1100" dirty="0"/>
              <a:t>。</a:t>
            </a:r>
            <a:r>
              <a:rPr lang="en-US" altLang="zh-TW" sz="1100" dirty="0" smtClean="0"/>
              <a:t/>
            </a:r>
            <a:br>
              <a:rPr lang="en-US" altLang="zh-TW" sz="1100" dirty="0" smtClean="0"/>
            </a:br>
            <a:endParaRPr lang="en-US" altLang="zh-TW" sz="1100" dirty="0" smtClean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Node1: Y10~Y17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Node1: X10~X17</a:t>
            </a:r>
          </a:p>
          <a:p>
            <a:endParaRPr lang="en-US" altLang="zh-TW" sz="1100" dirty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Node2: Y20~Y27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Node2: X20~X27</a:t>
            </a:r>
          </a:p>
          <a:p>
            <a:endParaRPr lang="en-US" altLang="zh-TW" sz="1100" dirty="0" smtClean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Node3: Y30~Y37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Node3: X30~X37</a:t>
            </a:r>
          </a:p>
          <a:p>
            <a:endParaRPr lang="en-US" altLang="zh-TW" sz="1100" dirty="0" smtClean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Node4: Y40~Y47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Node4: X40~X47</a:t>
            </a:r>
          </a:p>
          <a:p>
            <a:endParaRPr lang="en-US" altLang="zh-TW" sz="1100" dirty="0" smtClean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Node5: Y50~Y57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Node5: X50~X57</a:t>
            </a:r>
          </a:p>
          <a:p>
            <a:endParaRPr lang="en-US" altLang="zh-TW" sz="1100" dirty="0" smtClean="0"/>
          </a:p>
          <a:p>
            <a:r>
              <a:rPr lang="zh-TW" altLang="en-US" sz="1100" dirty="0" smtClean="0"/>
              <a:t>傳給</a:t>
            </a:r>
            <a:r>
              <a:rPr lang="en-US" altLang="zh-TW" sz="1100" dirty="0" smtClean="0"/>
              <a:t>Node6: Y60~Y67</a:t>
            </a:r>
          </a:p>
          <a:p>
            <a:r>
              <a:rPr lang="zh-TW" altLang="en-US" sz="1100" dirty="0" smtClean="0"/>
              <a:t>接收</a:t>
            </a:r>
            <a:r>
              <a:rPr lang="en-US" altLang="zh-TW" sz="1100" dirty="0" smtClean="0"/>
              <a:t>Node6: X60~X67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135188" y="328613"/>
            <a:ext cx="7416800" cy="723900"/>
          </a:xfrm>
        </p:spPr>
        <p:txBody>
          <a:bodyPr/>
          <a:lstStyle/>
          <a:p>
            <a:pPr algn="l"/>
            <a:r>
              <a:rPr lang="zh-TW" altLang="en-US" sz="2800" dirty="0" smtClean="0">
                <a:cs typeface="Arial" charset="0"/>
              </a:rPr>
              <a:t>使用情境</a:t>
            </a:r>
            <a:r>
              <a:rPr lang="en-US" altLang="zh-TW" sz="2800" dirty="0" smtClean="0">
                <a:cs typeface="Arial" charset="0"/>
              </a:rPr>
              <a:t>- </a:t>
            </a:r>
            <a:r>
              <a:rPr lang="zh-TW" altLang="en-US" sz="2800" dirty="0" smtClean="0">
                <a:cs typeface="Arial" charset="0"/>
              </a:rPr>
              <a:t>多台</a:t>
            </a:r>
            <a:r>
              <a:rPr lang="en-US" altLang="zh-TW" sz="2800" dirty="0" smtClean="0">
                <a:cs typeface="Arial" charset="0"/>
              </a:rPr>
              <a:t>M-R</a:t>
            </a:r>
            <a:r>
              <a:rPr lang="zh-TW" altLang="en-US" sz="2800" dirty="0" smtClean="0">
                <a:cs typeface="Arial" charset="0"/>
              </a:rPr>
              <a:t>凸輪</a:t>
            </a:r>
            <a:r>
              <a:rPr lang="zh-TW" altLang="en-US" sz="2800" dirty="0">
                <a:cs typeface="Arial" charset="0"/>
              </a:rPr>
              <a:t>追隨</a:t>
            </a:r>
            <a:endParaRPr lang="zh-TW" altLang="en-US" sz="2800" dirty="0" smtClean="0">
              <a:cs typeface="Arial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290514" y="1158875"/>
            <a:ext cx="646397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dirty="0" smtClean="0"/>
              <a:t>根據上頁記憶體配置概念，若應用於多台</a:t>
            </a:r>
            <a:r>
              <a:rPr lang="en-US" altLang="zh-TW" dirty="0" smtClean="0"/>
              <a:t>M-R</a:t>
            </a:r>
            <a:r>
              <a:rPr lang="zh-TW" altLang="en-US" dirty="0"/>
              <a:t>根據同一</a:t>
            </a:r>
            <a:r>
              <a:rPr lang="zh-TW" altLang="en-US" dirty="0" smtClean="0"/>
              <a:t>個凸輪主軸脈波走凸輪。</a:t>
            </a:r>
            <a:endParaRPr lang="en-US" altLang="zh-TW" dirty="0" smtClean="0"/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dirty="0" smtClean="0"/>
              <a:t>當主軸想要發送訊息給每個從站，可以在個別的 </a:t>
            </a:r>
            <a:r>
              <a:rPr lang="en-US" altLang="zh-TW" dirty="0" smtClean="0"/>
              <a:t>Yn0(n=1~6)</a:t>
            </a:r>
            <a:r>
              <a:rPr lang="zh-TW" altLang="en-US" dirty="0" smtClean="0"/>
              <a:t> 區寫入資料。例如主站想發送凸輪主軸脈波給所有從站 </a:t>
            </a:r>
            <a:r>
              <a:rPr lang="en-US" altLang="zh-TW" dirty="0" smtClean="0"/>
              <a:t>M-R </a:t>
            </a:r>
            <a:br>
              <a:rPr lang="en-US" altLang="zh-TW" dirty="0" smtClean="0"/>
            </a:br>
            <a:endParaRPr lang="en-US" altLang="zh-TW" sz="1200" dirty="0" smtClean="0">
              <a:solidFill>
                <a:srgbClr val="00B050"/>
              </a:solidFill>
            </a:endParaRPr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dirty="0"/>
              <a:t>承</a:t>
            </a:r>
            <a:r>
              <a:rPr lang="zh-TW" altLang="en-US" dirty="0" smtClean="0"/>
              <a:t>上，任一從站都是由 </a:t>
            </a:r>
            <a:r>
              <a:rPr lang="en-US" altLang="zh-TW" dirty="0" smtClean="0"/>
              <a:t>X10 </a:t>
            </a:r>
            <a:r>
              <a:rPr lang="zh-TW" altLang="en-US" dirty="0" smtClean="0"/>
              <a:t>就可以載出主站傳出的凸輪主軸脈波。</a:t>
            </a:r>
            <a:endParaRPr lang="en-US" altLang="zh-TW" dirty="0" smtClean="0"/>
          </a:p>
          <a:p>
            <a:pPr lvl="1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dirty="0" smtClean="0"/>
              <a:t>也可以在從站的方案直接將 </a:t>
            </a:r>
            <a:r>
              <a:rPr lang="en-US" altLang="zh-TW" dirty="0" smtClean="0"/>
              <a:t>X10 </a:t>
            </a:r>
            <a:r>
              <a:rPr lang="zh-TW" altLang="en-US" dirty="0" smtClean="0"/>
              <a:t>定義為 </a:t>
            </a:r>
            <a:r>
              <a:rPr lang="en-US" altLang="zh-TW" dirty="0" err="1" smtClean="0"/>
              <a:t>dwMasterPls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的變數，直接拿來當主軸脈波用。</a:t>
            </a:r>
            <a:endParaRPr lang="en-US" altLang="zh-TW" dirty="0" smtClean="0"/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zh-TW" altLang="en-US" dirty="0"/>
              <a:t>另外</a:t>
            </a:r>
            <a:r>
              <a:rPr lang="zh-TW" altLang="en-US" dirty="0" smtClean="0"/>
              <a:t>若</a:t>
            </a:r>
            <a:r>
              <a:rPr lang="en-US" altLang="zh-TW" dirty="0" smtClean="0"/>
              <a:t>Salve M-R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DI</a:t>
            </a:r>
            <a:r>
              <a:rPr lang="zh-TW" altLang="en-US" dirty="0" smtClean="0"/>
              <a:t> 傳給主站可以參考下列做法，主站的想操作從站的</a:t>
            </a:r>
            <a:r>
              <a:rPr lang="en-US" altLang="zh-TW" dirty="0" smtClean="0"/>
              <a:t>DO</a:t>
            </a:r>
            <a:r>
              <a:rPr lang="zh-TW" altLang="en-US" dirty="0" smtClean="0"/>
              <a:t>也是類似</a:t>
            </a:r>
            <a:endParaRPr lang="en-US" altLang="zh-TW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6668218" y="1568082"/>
            <a:ext cx="3084499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LACCL  @</a:t>
            </a:r>
            <a:r>
              <a:rPr lang="en-US" altLang="zh-TW" sz="1200" dirty="0" err="1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dwMasterPls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載入主軸脈波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/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 SACCL  @Y10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1</a:t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SACCL  @Y20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2</a:t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SACCL  @Y30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3</a:t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SACCL  @Y40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4</a:t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SACCL  @Y50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5</a:t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SACCL  @Y60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傳給 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Node 6</a:t>
            </a:r>
            <a:endParaRPr lang="zh-TW" altLang="en-US" sz="1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668218" y="3183032"/>
            <a:ext cx="304121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LACCL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@X10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讀出主軸脈波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/>
            </a:r>
            <a:b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   SACCL @</a:t>
            </a:r>
            <a:r>
              <a:rPr lang="en-US" altLang="zh-TW" sz="1200" dirty="0" err="1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dwMasterPls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altLang="zh-TW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zh-TW" alt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儲存起來</a:t>
            </a:r>
            <a:endParaRPr lang="en-US" altLang="zh-TW" sz="1200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4" y="5010982"/>
            <a:ext cx="7272069" cy="16054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33388" y="549275"/>
            <a:ext cx="6192837" cy="3311525"/>
          </a:xfrm>
        </p:spPr>
        <p:txBody>
          <a:bodyPr/>
          <a:lstStyle/>
          <a:p>
            <a:r>
              <a:rPr lang="en-US" altLang="zh-TW" smtClean="0">
                <a:cs typeface="Arial" charset="0"/>
              </a:rPr>
              <a:t>Smarter. Greener. Together.</a:t>
            </a:r>
            <a:endParaRPr lang="zh-TW" altLang="en-US" smtClean="0"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6022975"/>
            <a:ext cx="4824413" cy="719138"/>
          </a:xfrm>
        </p:spPr>
        <p:txBody>
          <a:bodyPr/>
          <a:lstStyle/>
          <a:p>
            <a:r>
              <a:rPr lang="en-US" altLang="zh-TW" smtClean="0">
                <a:ea typeface="新細明體" charset="-120"/>
                <a:cs typeface="Arial" charset="0"/>
              </a:rPr>
              <a:t>To learn more about Delta, please visit www.deltaww.com.</a:t>
            </a:r>
            <a:endParaRPr lang="zh-TW" altLang="en-US" smtClean="0">
              <a:ea typeface="新細明體" charset="-12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佈景主題">
  <a:themeElements>
    <a:clrScheme name="5_Office 佈景主題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Office 佈景主題">
      <a:majorFont>
        <a:latin typeface="Arial"/>
        <a:ea typeface="新細明體"/>
        <a:cs typeface="Arial"/>
      </a:majorFont>
      <a:minorFont>
        <a:latin typeface="Arial"/>
        <a:ea typeface="新細明體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Office 佈景主題">
      <a:majorFont>
        <a:latin typeface=""/>
        <a:ea typeface="微軟正黑體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6793</TotalTime>
  <Words>389</Words>
  <Application>Microsoft Office PowerPoint</Application>
  <PresentationFormat>A4 紙張 (210x297 公釐)</PresentationFormat>
  <Paragraphs>61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Arial</vt:lpstr>
      <vt:lpstr>新細明體</vt:lpstr>
      <vt:lpstr>Calibri</vt:lpstr>
      <vt:lpstr>微軟正黑體</vt:lpstr>
      <vt:lpstr>Wingdings</vt:lpstr>
      <vt:lpstr>5_Office 佈景主題</vt:lpstr>
      <vt:lpstr>6_Office 佈景主題</vt:lpstr>
      <vt:lpstr>DMCNet M-R 接 M-R Slave 說明</vt:lpstr>
      <vt:lpstr>參數設定 (P3-32)</vt:lpstr>
      <vt:lpstr>黑話協定</vt:lpstr>
      <vt:lpstr>黑話協定</vt:lpstr>
      <vt:lpstr>使用情境- 多台M-R凸輪追隨</vt:lpstr>
      <vt:lpstr>Smarter. Greener. Together.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Brand Management Office</dc:creator>
  <cp:lastModifiedBy>user</cp:lastModifiedBy>
  <cp:revision>805</cp:revision>
  <dcterms:created xsi:type="dcterms:W3CDTF">2011-06-29T02:03:24Z</dcterms:created>
  <dcterms:modified xsi:type="dcterms:W3CDTF">2016-08-08T07:12:25Z</dcterms:modified>
</cp:coreProperties>
</file>